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embeddedFontLst>
    <p:embeddedFont>
      <p:font typeface="Roboto"/>
      <p:regular r:id="rId20"/>
      <p:bold r:id="rId21"/>
      <p:italic r:id="rId22"/>
      <p:boldItalic r:id="rId23"/>
    </p:embeddedFont>
    <p:embeddedFont>
      <p:font typeface="Merriweather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regular.fntdata"/><Relationship Id="rId22" Type="http://schemas.openxmlformats.org/officeDocument/2006/relationships/font" Target="fonts/Roboto-italic.fntdata"/><Relationship Id="rId21" Type="http://schemas.openxmlformats.org/officeDocument/2006/relationships/font" Target="fonts/Roboto-bold.fntdata"/><Relationship Id="rId24" Type="http://schemas.openxmlformats.org/officeDocument/2006/relationships/font" Target="fonts/Merriweather-regular.fntdata"/><Relationship Id="rId23" Type="http://schemas.openxmlformats.org/officeDocument/2006/relationships/font" Target="fonts/Robo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erriweather-italic.fntdata"/><Relationship Id="rId25" Type="http://schemas.openxmlformats.org/officeDocument/2006/relationships/font" Target="fonts/Merriweather-bold.fntdata"/><Relationship Id="rId27" Type="http://schemas.openxmlformats.org/officeDocument/2006/relationships/font" Target="fonts/Merriweather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e98bdab3a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e98bdab3a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dbae506b5f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dbae506b5f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dbae506b5f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dbae506b5f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e98bdab3a2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e98bdab3a2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dbae506b5f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dbae506b5f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dbae506b5f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dbae506b5f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e98bdab3a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e98bdab3a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dbae506b5f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dbae506b5f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dbae506b5f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dbae506b5f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e6f9de23e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e6f9de23e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e6f9de23e1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e6f9de23e1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e6f9de23e1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e6f9de23e1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e6f9de23e1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e6f9de23e1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RVACRB@gmail.com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4.xml"/><Relationship Id="rId3" Type="http://schemas.openxmlformats.org/officeDocument/2006/relationships/hyperlink" Target="mailto:RVACRB@gmail.com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Task Force for the Establishment of the Civilian Review Board: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Recommendations</a:t>
            </a:r>
            <a:endParaRPr/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311700" y="2332021"/>
            <a:ext cx="4242600" cy="99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u="sng">
                <a:solidFill>
                  <a:schemeClr val="hlink"/>
                </a:solidFill>
                <a:hlinkClick r:id="rId3"/>
              </a:rPr>
              <a:t>RVACRB@gmail.com</a:t>
            </a:r>
            <a:endParaRPr sz="2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0000"/>
                </a:solidFill>
              </a:rPr>
              <a:t>@RVACRB on Twitter</a:t>
            </a:r>
            <a:endParaRPr sz="2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Other </a:t>
            </a:r>
            <a:r>
              <a:rPr lang="en"/>
              <a:t>Stakeholder Input</a:t>
            </a:r>
            <a:endParaRPr/>
          </a:p>
        </p:txBody>
      </p:sp>
      <p:sp>
        <p:nvSpPr>
          <p:cNvPr id="119" name="Google Shape;119;p22"/>
          <p:cNvSpPr txBox="1"/>
          <p:nvPr/>
        </p:nvSpPr>
        <p:spPr>
          <a:xfrm>
            <a:off x="467600" y="1554050"/>
            <a:ext cx="8196600" cy="246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Char char="●"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Identified problems with the current complaints process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Font typeface="Roboto"/>
              <a:buChar char="●"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Identified concerns </a:t>
            </a:r>
            <a:r>
              <a:rPr lang="en" sz="2200">
                <a:latin typeface="Roboto"/>
                <a:ea typeface="Roboto"/>
                <a:cs typeface="Roboto"/>
                <a:sym typeface="Roboto"/>
              </a:rPr>
              <a:t>about filing complaints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Font typeface="Roboto"/>
              <a:buChar char="●"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Identified areas of improvement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2200"/>
              <a:buFont typeface="Roboto"/>
              <a:buChar char="●"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Identified ways external oversight could improve police-community relations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Recommendations</a:t>
            </a:r>
            <a:endParaRPr/>
          </a:p>
        </p:txBody>
      </p:sp>
      <p:sp>
        <p:nvSpPr>
          <p:cNvPr id="125" name="Google Shape;125;p23"/>
          <p:cNvSpPr txBox="1"/>
          <p:nvPr/>
        </p:nvSpPr>
        <p:spPr>
          <a:xfrm>
            <a:off x="467600" y="1554050"/>
            <a:ext cx="8196600" cy="362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Char char="●"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Independently Receive and Investigate All Complaints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3683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Font typeface="Roboto"/>
              <a:buChar char="○"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Subpoena Power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3683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Font typeface="Roboto"/>
              <a:buChar char="○"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Intake of Previous Complaints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Font typeface="Roboto"/>
              <a:buChar char="●"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Make Binding Disciplinary </a:t>
            </a:r>
            <a:r>
              <a:rPr lang="en" sz="2200">
                <a:latin typeface="Roboto"/>
                <a:ea typeface="Roboto"/>
                <a:cs typeface="Roboto"/>
                <a:sym typeface="Roboto"/>
              </a:rPr>
              <a:t>Decisions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Font typeface="Roboto"/>
              <a:buChar char="●"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Review RPD Policy and Make Policy Recommendations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Font typeface="Roboto"/>
              <a:buChar char="●"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Auditing Police Data and Make Public Reports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2200"/>
              <a:buFont typeface="Roboto"/>
              <a:buChar char="●"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Review RPD Budget and Make </a:t>
            </a:r>
            <a:r>
              <a:rPr lang="en" sz="2200">
                <a:latin typeface="Roboto"/>
                <a:ea typeface="Roboto"/>
                <a:cs typeface="Roboto"/>
                <a:sym typeface="Roboto"/>
              </a:rPr>
              <a:t>Budgetary Recommendations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4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Naming the Oversight Body?</a:t>
            </a:r>
            <a:endParaRPr/>
          </a:p>
        </p:txBody>
      </p:sp>
      <p:sp>
        <p:nvSpPr>
          <p:cNvPr id="131" name="Google Shape;131;p24"/>
          <p:cNvSpPr txBox="1"/>
          <p:nvPr/>
        </p:nvSpPr>
        <p:spPr>
          <a:xfrm>
            <a:off x="467600" y="1554050"/>
            <a:ext cx="8196600" cy="480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Char char="●"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Civilian Review Board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Char char="●"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Police Oversight Body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Char char="●"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Civilian Office of Police Accountability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Char char="●"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Community Oversight of Law Enforcement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Char char="●"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Office (or Department) of Civilian Oversight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Char char="●"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Civilian Oversight Board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Char char="●"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Community Policing Review Board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Char char="●"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Citizens Review Board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Char char="●"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Civilian Complaint Review Board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5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 and Comments?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6"/>
          <p:cNvSpPr txBox="1"/>
          <p:nvPr>
            <p:ph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7000"/>
              <a:t>Thank you!</a:t>
            </a:r>
            <a:endParaRPr sz="7000"/>
          </a:p>
        </p:txBody>
      </p:sp>
      <p:sp>
        <p:nvSpPr>
          <p:cNvPr id="142" name="Google Shape;142;p26"/>
          <p:cNvSpPr txBox="1"/>
          <p:nvPr>
            <p:ph idx="1" type="body"/>
          </p:nvPr>
        </p:nvSpPr>
        <p:spPr>
          <a:xfrm>
            <a:off x="311700" y="2121425"/>
            <a:ext cx="6419100" cy="237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Connect with us:</a:t>
            </a:r>
            <a:endParaRPr sz="3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000" u="sng">
                <a:hlinkClick r:id="rId3"/>
              </a:rPr>
              <a:t>RVACRB@gmail.com</a:t>
            </a:r>
            <a:endParaRPr sz="3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000"/>
              <a:t>@RVACRB on Twitter</a:t>
            </a:r>
            <a:endParaRPr sz="3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</a:t>
            </a:r>
            <a:endParaRPr/>
          </a:p>
        </p:txBody>
      </p:sp>
      <p:sp>
        <p:nvSpPr>
          <p:cNvPr id="71" name="Google Shape;71;p1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Introductions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Task Force Process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Stakeholder Input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Summary of Recommendations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Questions and Comments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of the Task Force</a:t>
            </a:r>
            <a:endParaRPr/>
          </a:p>
        </p:txBody>
      </p:sp>
      <p:sp>
        <p:nvSpPr>
          <p:cNvPr id="77" name="Google Shape;77;p15"/>
          <p:cNvSpPr txBox="1"/>
          <p:nvPr/>
        </p:nvSpPr>
        <p:spPr>
          <a:xfrm>
            <a:off x="467600" y="1554050"/>
            <a:ext cx="8196600" cy="337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Char char="●"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Examine police oversight models in other jurisdictions and identify best practices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Font typeface="Roboto"/>
              <a:buChar char="●"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Examine relevant state and local laws regarding police oversight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Font typeface="Roboto"/>
              <a:buChar char="●"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Gain insight from local and national experts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Font typeface="Roboto"/>
              <a:buChar char="●"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Held weekly public meetings 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2200"/>
              <a:buFont typeface="Roboto"/>
              <a:buChar char="●"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Gather stakeholder input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Stakeholder Input</a:t>
            </a:r>
            <a:endParaRPr/>
          </a:p>
        </p:txBody>
      </p:sp>
      <p:sp>
        <p:nvSpPr>
          <p:cNvPr id="83" name="Google Shape;83;p16"/>
          <p:cNvSpPr txBox="1"/>
          <p:nvPr/>
        </p:nvSpPr>
        <p:spPr>
          <a:xfrm>
            <a:off x="467600" y="1554050"/>
            <a:ext cx="8196600" cy="35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Char char="●"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Community outreach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3683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Font typeface="Roboto"/>
              <a:buChar char="○"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Survey 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3683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Font typeface="Roboto"/>
              <a:buChar char="○"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Town Halls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3683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Font typeface="Roboto"/>
              <a:buChar char="○"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Canvassing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Font typeface="Roboto"/>
              <a:buChar char="●"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Engage with non-profit and civic organizations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34925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1900"/>
              <a:buFont typeface="Roboto"/>
              <a:buChar char="●"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Meetings with public officials, police, and criminal justice agencies</a:t>
            </a:r>
            <a:r>
              <a:rPr lang="en" sz="1900">
                <a:latin typeface="Roboto"/>
                <a:ea typeface="Roboto"/>
                <a:cs typeface="Roboto"/>
                <a:sym typeface="Roboto"/>
              </a:rPr>
              <a:t> </a:t>
            </a:r>
            <a:endParaRPr sz="19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Community Input</a:t>
            </a:r>
            <a:endParaRPr/>
          </a:p>
        </p:txBody>
      </p:sp>
      <p:sp>
        <p:nvSpPr>
          <p:cNvPr id="89" name="Google Shape;89;p17"/>
          <p:cNvSpPr txBox="1"/>
          <p:nvPr/>
        </p:nvSpPr>
        <p:spPr>
          <a:xfrm>
            <a:off x="467600" y="1554050"/>
            <a:ext cx="8196600" cy="19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Char char="●"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Do we need independent oversight of the police?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Font typeface="Roboto"/>
              <a:buChar char="●"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What are resident concerns about the police handling the complaint process?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2200"/>
              <a:buFont typeface="Roboto"/>
              <a:buChar char="●"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What do community members want oversight to look like?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 we need independent oversight of the police?</a:t>
            </a:r>
            <a:endParaRPr/>
          </a:p>
        </p:txBody>
      </p:sp>
      <p:sp>
        <p:nvSpPr>
          <p:cNvPr id="95" name="Google Shape;95;p18"/>
          <p:cNvSpPr txBox="1"/>
          <p:nvPr/>
        </p:nvSpPr>
        <p:spPr>
          <a:xfrm>
            <a:off x="467600" y="1554050"/>
            <a:ext cx="8196600" cy="390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Survey Says…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Roboto"/>
              <a:buChar char="○"/>
            </a:pPr>
            <a:r>
              <a:rPr b="1" lang="en">
                <a:latin typeface="Roboto"/>
                <a:ea typeface="Roboto"/>
                <a:cs typeface="Roboto"/>
                <a:sym typeface="Roboto"/>
              </a:rPr>
              <a:t>54%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 - Yes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Roboto"/>
              <a:buChar char="○"/>
            </a:pPr>
            <a:r>
              <a:rPr b="1" lang="en">
                <a:latin typeface="Roboto"/>
                <a:ea typeface="Roboto"/>
                <a:cs typeface="Roboto"/>
                <a:sym typeface="Roboto"/>
              </a:rPr>
              <a:t>31%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 - No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Roboto"/>
              <a:buChar char="○"/>
            </a:pPr>
            <a:r>
              <a:rPr b="1" lang="en">
                <a:latin typeface="Roboto"/>
                <a:ea typeface="Roboto"/>
                <a:cs typeface="Roboto"/>
                <a:sym typeface="Roboto"/>
              </a:rPr>
              <a:t>15% 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- Neutral/Undecided/No Opinion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Comment themes: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Roboto"/>
              <a:buChar char="○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Law enforcement needs to be </a:t>
            </a:r>
            <a:r>
              <a:rPr b="1" lang="en">
                <a:latin typeface="Roboto"/>
                <a:ea typeface="Roboto"/>
                <a:cs typeface="Roboto"/>
                <a:sym typeface="Roboto"/>
              </a:rPr>
              <a:t>accountable to the community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 it has sworn to protect and serve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Roboto"/>
              <a:buChar char="○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The police already have a citizen review board, </a:t>
            </a:r>
            <a:r>
              <a:rPr b="1" lang="en">
                <a:latin typeface="Roboto"/>
                <a:ea typeface="Roboto"/>
                <a:cs typeface="Roboto"/>
                <a:sym typeface="Roboto"/>
              </a:rPr>
              <a:t>Internal Affairs 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Roboto"/>
              <a:buChar char="○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If the CRB can perform their duties </a:t>
            </a:r>
            <a:r>
              <a:rPr b="1" lang="en">
                <a:latin typeface="Roboto"/>
                <a:ea typeface="Roboto"/>
                <a:cs typeface="Roboto"/>
                <a:sym typeface="Roboto"/>
              </a:rPr>
              <a:t>without interference from state and local politicians 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then it may be a good idea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are resident concerns about the police handling the complaint process?</a:t>
            </a:r>
            <a:endParaRPr/>
          </a:p>
        </p:txBody>
      </p:sp>
      <p:sp>
        <p:nvSpPr>
          <p:cNvPr id="101" name="Google Shape;101;p19"/>
          <p:cNvSpPr txBox="1"/>
          <p:nvPr/>
        </p:nvSpPr>
        <p:spPr>
          <a:xfrm>
            <a:off x="467600" y="1554050"/>
            <a:ext cx="8196600" cy="285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Char char="●"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RPD has demonstrated </a:t>
            </a:r>
            <a:r>
              <a:rPr b="1" lang="en" sz="2200">
                <a:latin typeface="Roboto"/>
                <a:ea typeface="Roboto"/>
                <a:cs typeface="Roboto"/>
                <a:sym typeface="Roboto"/>
              </a:rPr>
              <a:t>systemic issues</a:t>
            </a:r>
            <a:r>
              <a:rPr lang="en" sz="2200">
                <a:latin typeface="Roboto"/>
                <a:ea typeface="Roboto"/>
                <a:cs typeface="Roboto"/>
                <a:sym typeface="Roboto"/>
              </a:rPr>
              <a:t> with treating citizens consistently and fairly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Font typeface="Roboto"/>
              <a:buChar char="●"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The current setup </a:t>
            </a:r>
            <a:r>
              <a:rPr b="1" lang="en" sz="2200">
                <a:latin typeface="Roboto"/>
                <a:ea typeface="Roboto"/>
                <a:cs typeface="Roboto"/>
                <a:sym typeface="Roboto"/>
              </a:rPr>
              <a:t>lacks transparency</a:t>
            </a:r>
            <a:endParaRPr b="1" sz="2200">
              <a:latin typeface="Roboto"/>
              <a:ea typeface="Roboto"/>
              <a:cs typeface="Roboto"/>
              <a:sym typeface="Roboto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Font typeface="Roboto"/>
              <a:buChar char="●"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The police department needs to be </a:t>
            </a:r>
            <a:r>
              <a:rPr b="1" lang="en" sz="2200">
                <a:latin typeface="Roboto"/>
                <a:ea typeface="Roboto"/>
                <a:cs typeface="Roboto"/>
                <a:sym typeface="Roboto"/>
              </a:rPr>
              <a:t>accountable to the citizens it serves</a:t>
            </a:r>
            <a:endParaRPr b="1"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2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 community members want oversight to look like? (member selection)</a:t>
            </a:r>
            <a:endParaRPr/>
          </a:p>
        </p:txBody>
      </p:sp>
      <p:sp>
        <p:nvSpPr>
          <p:cNvPr id="107" name="Google Shape;107;p20"/>
          <p:cNvSpPr txBox="1"/>
          <p:nvPr/>
        </p:nvSpPr>
        <p:spPr>
          <a:xfrm>
            <a:off x="467600" y="1554050"/>
            <a:ext cx="8196600" cy="30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What qualifications should members have? Survey Says…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Roboto"/>
              <a:buChar char="○"/>
            </a:pPr>
            <a:r>
              <a:rPr b="1" lang="en">
                <a:latin typeface="Roboto"/>
                <a:ea typeface="Roboto"/>
                <a:cs typeface="Roboto"/>
                <a:sym typeface="Roboto"/>
              </a:rPr>
              <a:t>48%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 - No specific qualifications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Roboto"/>
              <a:buChar char="○"/>
            </a:pPr>
            <a:r>
              <a:rPr b="1" lang="en">
                <a:latin typeface="Roboto"/>
                <a:ea typeface="Roboto"/>
                <a:cs typeface="Roboto"/>
                <a:sym typeface="Roboto"/>
              </a:rPr>
              <a:t>29%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 - Criminal Justice experience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Roboto"/>
              <a:buChar char="○"/>
            </a:pPr>
            <a:r>
              <a:rPr b="1" lang="en">
                <a:latin typeface="Roboto"/>
                <a:ea typeface="Roboto"/>
                <a:cs typeface="Roboto"/>
                <a:sym typeface="Roboto"/>
              </a:rPr>
              <a:t>14%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 - Must have been affected by police misconduct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Comment themes: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Roboto"/>
              <a:buChar char="○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Must have a </a:t>
            </a:r>
            <a:r>
              <a:rPr b="1" lang="en">
                <a:latin typeface="Roboto"/>
                <a:ea typeface="Roboto"/>
                <a:cs typeface="Roboto"/>
                <a:sym typeface="Roboto"/>
              </a:rPr>
              <a:t>connection to the community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Roboto"/>
              <a:buChar char="○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Must be </a:t>
            </a:r>
            <a:r>
              <a:rPr b="1" lang="en">
                <a:latin typeface="Roboto"/>
                <a:ea typeface="Roboto"/>
                <a:cs typeface="Roboto"/>
                <a:sym typeface="Roboto"/>
              </a:rPr>
              <a:t>familiar with police policy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, trends, and standards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 community members want oversight to look like? (scope of powers)</a:t>
            </a:r>
            <a:endParaRPr/>
          </a:p>
        </p:txBody>
      </p:sp>
      <p:sp>
        <p:nvSpPr>
          <p:cNvPr id="113" name="Google Shape;113;p21"/>
          <p:cNvSpPr txBox="1"/>
          <p:nvPr/>
        </p:nvSpPr>
        <p:spPr>
          <a:xfrm>
            <a:off x="467600" y="1554050"/>
            <a:ext cx="8196600" cy="37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What powers should the CRB have? Survey Says…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Roboto"/>
              <a:buChar char="○"/>
            </a:pPr>
            <a:r>
              <a:rPr b="1" lang="en">
                <a:latin typeface="Roboto"/>
                <a:ea typeface="Roboto"/>
                <a:cs typeface="Roboto"/>
                <a:sym typeface="Roboto"/>
              </a:rPr>
              <a:t>18%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 - </a:t>
            </a:r>
            <a:r>
              <a:rPr b="1" lang="en">
                <a:latin typeface="Roboto"/>
                <a:ea typeface="Roboto"/>
                <a:cs typeface="Roboto"/>
                <a:sym typeface="Roboto"/>
              </a:rPr>
              <a:t>Subpoena documents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 about prior discipline history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Roboto"/>
              <a:buChar char="○"/>
            </a:pPr>
            <a:r>
              <a:rPr b="1" lang="en">
                <a:latin typeface="Roboto"/>
                <a:ea typeface="Roboto"/>
                <a:cs typeface="Roboto"/>
                <a:sym typeface="Roboto"/>
              </a:rPr>
              <a:t>21%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 - </a:t>
            </a:r>
            <a:r>
              <a:rPr b="1" lang="en">
                <a:latin typeface="Roboto"/>
                <a:ea typeface="Roboto"/>
                <a:cs typeface="Roboto"/>
                <a:sym typeface="Roboto"/>
              </a:rPr>
              <a:t>Require access to evidence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 such as body camera footage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Roboto"/>
              <a:buChar char="○"/>
            </a:pPr>
            <a:r>
              <a:rPr b="1" lang="en">
                <a:latin typeface="Roboto"/>
                <a:ea typeface="Roboto"/>
                <a:cs typeface="Roboto"/>
                <a:sym typeface="Roboto"/>
              </a:rPr>
              <a:t>19%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 - Ability to </a:t>
            </a:r>
            <a:r>
              <a:rPr b="1" lang="en">
                <a:latin typeface="Roboto"/>
                <a:ea typeface="Roboto"/>
                <a:cs typeface="Roboto"/>
                <a:sym typeface="Roboto"/>
              </a:rPr>
              <a:t>audit data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 and produce reports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Roboto"/>
              <a:buChar char="○"/>
            </a:pPr>
            <a:r>
              <a:rPr b="1" lang="en">
                <a:latin typeface="Roboto"/>
                <a:ea typeface="Roboto"/>
                <a:cs typeface="Roboto"/>
                <a:sym typeface="Roboto"/>
              </a:rPr>
              <a:t>25%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 - Review policy and 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make</a:t>
            </a:r>
            <a:r>
              <a:rPr b="1" lang="en">
                <a:latin typeface="Roboto"/>
                <a:ea typeface="Roboto"/>
                <a:cs typeface="Roboto"/>
                <a:sym typeface="Roboto"/>
              </a:rPr>
              <a:t> recommendations on best practices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Roboto"/>
              <a:buChar char="○"/>
            </a:pPr>
            <a:r>
              <a:rPr b="1" lang="en">
                <a:latin typeface="Roboto"/>
                <a:ea typeface="Roboto"/>
                <a:cs typeface="Roboto"/>
                <a:sym typeface="Roboto"/>
              </a:rPr>
              <a:t>18%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 - Make </a:t>
            </a:r>
            <a:r>
              <a:rPr b="1" lang="en">
                <a:latin typeface="Roboto"/>
                <a:ea typeface="Roboto"/>
                <a:cs typeface="Roboto"/>
                <a:sym typeface="Roboto"/>
              </a:rPr>
              <a:t>recommendations for discipline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Comment themes: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Roboto"/>
              <a:buChar char="○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Recommendations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 are not enough - </a:t>
            </a:r>
            <a:r>
              <a:rPr b="1" lang="en">
                <a:latin typeface="Roboto"/>
                <a:ea typeface="Roboto"/>
                <a:cs typeface="Roboto"/>
                <a:sym typeface="Roboto"/>
              </a:rPr>
              <a:t>must be able to enforce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Roboto"/>
              <a:buChar char="○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The CRB should </a:t>
            </a:r>
            <a:r>
              <a:rPr b="1" lang="en">
                <a:latin typeface="Roboto"/>
                <a:ea typeface="Roboto"/>
                <a:cs typeface="Roboto"/>
                <a:sym typeface="Roboto"/>
              </a:rPr>
              <a:t>do just that - Review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